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036F77-B5F8-408A-8214-3EC299E7F7F3}" type="datetimeFigureOut">
              <a:rPr lang="en-US" smtClean="0"/>
              <a:pPr/>
              <a:t>2/16/2018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FFFB078-4C4E-4771-A687-CE5389999F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26" Type="http://schemas.openxmlformats.org/officeDocument/2006/relationships/image" Target="../media/image26.emf"/><Relationship Id="rId3" Type="http://schemas.openxmlformats.org/officeDocument/2006/relationships/image" Target="../media/image3.emf"/><Relationship Id="rId21" Type="http://schemas.openxmlformats.org/officeDocument/2006/relationships/image" Target="../media/image21.emf"/><Relationship Id="rId34" Type="http://schemas.openxmlformats.org/officeDocument/2006/relationships/image" Target="../media/image34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5" Type="http://schemas.openxmlformats.org/officeDocument/2006/relationships/image" Target="../media/image25.emf"/><Relationship Id="rId33" Type="http://schemas.openxmlformats.org/officeDocument/2006/relationships/image" Target="../media/image33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24.emf"/><Relationship Id="rId32" Type="http://schemas.openxmlformats.org/officeDocument/2006/relationships/image" Target="../media/image32.emf"/><Relationship Id="rId37" Type="http://schemas.openxmlformats.org/officeDocument/2006/relationships/image" Target="../media/image37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31" Type="http://schemas.openxmlformats.org/officeDocument/2006/relationships/image" Target="../media/image31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emf"/><Relationship Id="rId35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FAMILY PLANNING </a:t>
            </a:r>
            <a:endParaRPr lang="en-GB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00200" y="4267200"/>
            <a:ext cx="5638800" cy="1752600"/>
          </a:xfrm>
        </p:spPr>
        <p:txBody>
          <a:bodyPr/>
          <a:lstStyle/>
          <a:p>
            <a:pPr algn="ctr"/>
            <a:r>
              <a:rPr lang="en-US" dirty="0" smtClean="0"/>
              <a:t>Dr. Ali F. Al-</a:t>
            </a:r>
            <a:r>
              <a:rPr lang="en-US" dirty="0" err="1" smtClean="0"/>
              <a:t>Assadi</a:t>
            </a:r>
            <a:endParaRPr lang="en-US" dirty="0"/>
          </a:p>
          <a:p>
            <a:pPr algn="ctr"/>
            <a:r>
              <a:rPr lang="en-US" smtClean="0"/>
              <a:t> </a:t>
            </a:r>
            <a:r>
              <a:rPr lang="en-US" smtClean="0"/>
              <a:t>Professor </a:t>
            </a:r>
            <a:r>
              <a:rPr lang="en-US" dirty="0" smtClean="0"/>
              <a:t>of </a:t>
            </a:r>
            <a:r>
              <a:rPr lang="en-US" dirty="0" err="1" smtClean="0"/>
              <a:t>obst</a:t>
            </a:r>
            <a:r>
              <a:rPr lang="en-US" dirty="0" smtClean="0"/>
              <a:t>. &amp; </a:t>
            </a:r>
            <a:r>
              <a:rPr lang="en-US" dirty="0" err="1" smtClean="0"/>
              <a:t>Gyne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Basra Medical College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u="sng" dirty="0" smtClean="0"/>
              <a:t>Lactational Amenorrhea Method (LAM)</a:t>
            </a:r>
            <a:endParaRPr lang="en-GB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50000"/>
            </a:pPr>
            <a:r>
              <a:rPr lang="en-US" altLang="en-US" dirty="0" smtClean="0"/>
              <a:t>Temporary option for women who are:</a:t>
            </a:r>
          </a:p>
          <a:p>
            <a:pPr lvl="1">
              <a:buClr>
                <a:schemeClr val="tx1"/>
              </a:buClr>
              <a:buSzPct val="70000"/>
            </a:pPr>
            <a:r>
              <a:rPr lang="en-US" altLang="en-US" dirty="0" smtClean="0"/>
              <a:t>Within 6 months postpartum, </a:t>
            </a:r>
            <a:r>
              <a:rPr lang="en-US" altLang="en-US" i="1" u="sng" dirty="0" smtClean="0"/>
              <a:t>and</a:t>
            </a:r>
          </a:p>
          <a:p>
            <a:pPr lvl="1">
              <a:buClr>
                <a:schemeClr val="tx1"/>
              </a:buClr>
              <a:buSzPct val="70000"/>
            </a:pPr>
            <a:r>
              <a:rPr lang="en-US" altLang="en-US" dirty="0" err="1" smtClean="0"/>
              <a:t>amenorrheic</a:t>
            </a:r>
            <a:r>
              <a:rPr lang="en-US" altLang="en-US" dirty="0" smtClean="0"/>
              <a:t>, </a:t>
            </a:r>
            <a:r>
              <a:rPr lang="en-US" altLang="en-US" i="1" u="sng" dirty="0" smtClean="0"/>
              <a:t>and</a:t>
            </a:r>
            <a:endParaRPr lang="en-US" altLang="en-US" dirty="0" smtClean="0"/>
          </a:p>
          <a:p>
            <a:pPr lvl="1">
              <a:buClr>
                <a:schemeClr val="tx1"/>
              </a:buClr>
              <a:buSzPct val="70000"/>
            </a:pPr>
            <a:r>
              <a:rPr lang="en-US" altLang="en-US" dirty="0" smtClean="0"/>
              <a:t>Fully or nearly fully breastfeeding </a:t>
            </a:r>
          </a:p>
          <a:p>
            <a:pPr>
              <a:buClr>
                <a:schemeClr val="tx1"/>
              </a:buClr>
              <a:buSzPct val="50000"/>
            </a:pPr>
            <a:r>
              <a:rPr lang="en-US" altLang="en-US" dirty="0" smtClean="0"/>
              <a:t>More than 98% effective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Physiology of Lactational Amenorrhea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/>
            </a:r>
            <a:b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</a:b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(</a:t>
            </a:r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Mechanism of Action)</a:t>
            </a:r>
            <a:r>
              <a:rPr lang="en-US" sz="32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/>
            </a:r>
            <a:br>
              <a:rPr lang="en-US" sz="32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</a:br>
            <a:endParaRPr lang="en-GB" sz="3200" u="sng" dirty="0"/>
          </a:p>
        </p:txBody>
      </p:sp>
      <p:grpSp>
        <p:nvGrpSpPr>
          <p:cNvPr id="4" name="Group 2129"/>
          <p:cNvGrpSpPr>
            <a:grpSpLocks noGrp="1"/>
          </p:cNvGrpSpPr>
          <p:nvPr/>
        </p:nvGrpSpPr>
        <p:grpSpPr bwMode="auto">
          <a:xfrm>
            <a:off x="457200" y="2249488"/>
            <a:ext cx="8229600" cy="4324350"/>
            <a:chOff x="672" y="336"/>
            <a:chExt cx="4576" cy="3832"/>
          </a:xfrm>
        </p:grpSpPr>
        <p:pic>
          <p:nvPicPr>
            <p:cNvPr id="5" name="Picture 205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9" y="1502"/>
              <a:ext cx="1000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20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9" y="1502"/>
              <a:ext cx="1000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7" name="Picture 205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59" y="1502"/>
              <a:ext cx="288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205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59" y="1502"/>
              <a:ext cx="288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9" name="Picture 205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59" y="2007"/>
              <a:ext cx="1000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10" name="Picture 20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59" y="2007"/>
              <a:ext cx="1000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11" name="Picture 205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59" y="2007"/>
              <a:ext cx="288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12" name="Picture 205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59" y="2007"/>
              <a:ext cx="288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13" name="Picture 205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59" y="2512"/>
              <a:ext cx="1000" cy="5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14" name="Picture 206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59" y="2512"/>
              <a:ext cx="1000" cy="5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15" name="Picture 206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59" y="2512"/>
              <a:ext cx="288" cy="5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16" name="Picture 206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59" y="2512"/>
              <a:ext cx="288" cy="5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17" name="Picture 206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759" y="3019"/>
              <a:ext cx="1000" cy="5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18" name="Picture 206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759" y="3019"/>
              <a:ext cx="1000" cy="5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19" name="Picture 206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759" y="3019"/>
              <a:ext cx="288" cy="5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20" name="Picture 206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759" y="3019"/>
              <a:ext cx="288" cy="5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21" name="Picture 2067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759" y="3523"/>
              <a:ext cx="1000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22" name="Picture 2068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759" y="3523"/>
              <a:ext cx="1000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23" name="Picture 2069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759" y="3523"/>
              <a:ext cx="288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24" name="Picture 2070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759" y="3523"/>
              <a:ext cx="288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25" name="Picture 2071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759" y="4028"/>
              <a:ext cx="1000" cy="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26" name="Picture 2072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759" y="4028"/>
              <a:ext cx="1000" cy="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27" name="Picture 2073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759" y="4028"/>
              <a:ext cx="288" cy="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28" name="Picture 2074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3759" y="4028"/>
              <a:ext cx="288" cy="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29" name="Picture 2075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2759" y="1502"/>
              <a:ext cx="1000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30" name="Picture 2076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759" y="1502"/>
              <a:ext cx="288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31" name="Picture 2077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2759" y="2007"/>
              <a:ext cx="1000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32" name="Picture 2078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759" y="2007"/>
              <a:ext cx="288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33" name="Picture 2079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2759" y="2512"/>
              <a:ext cx="1000" cy="5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34" name="Picture 2080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3759" y="2512"/>
              <a:ext cx="288" cy="5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35" name="Picture 2081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2759" y="3019"/>
              <a:ext cx="1000" cy="5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36" name="Picture 2082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3759" y="3019"/>
              <a:ext cx="288" cy="5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37" name="Picture 2083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2759" y="3523"/>
              <a:ext cx="1000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38" name="Picture 2084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3759" y="3523"/>
              <a:ext cx="288" cy="5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39" name="Picture 2085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2759" y="4028"/>
              <a:ext cx="1000" cy="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40" name="Picture 2086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3759" y="4028"/>
              <a:ext cx="288" cy="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sp>
          <p:nvSpPr>
            <p:cNvPr id="41" name="Rectangle 2088"/>
            <p:cNvSpPr>
              <a:spLocks noChangeArrowheads="1"/>
            </p:cNvSpPr>
            <p:nvPr/>
          </p:nvSpPr>
          <p:spPr bwMode="auto">
            <a:xfrm>
              <a:off x="1920" y="2448"/>
              <a:ext cx="521" cy="2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suckling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42" name="Rectangle 2090"/>
            <p:cNvSpPr>
              <a:spLocks noChangeArrowheads="1"/>
            </p:cNvSpPr>
            <p:nvPr/>
          </p:nvSpPr>
          <p:spPr bwMode="auto">
            <a:xfrm>
              <a:off x="1776" y="3600"/>
              <a:ext cx="734" cy="2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amenorrhea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43" name="Arc 2091"/>
            <p:cNvSpPr>
              <a:spLocks/>
            </p:cNvSpPr>
            <p:nvPr/>
          </p:nvSpPr>
          <p:spPr bwMode="auto">
            <a:xfrm>
              <a:off x="4372" y="3938"/>
              <a:ext cx="213" cy="22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Line 2092"/>
            <p:cNvSpPr>
              <a:spLocks noChangeShapeType="1"/>
            </p:cNvSpPr>
            <p:nvPr/>
          </p:nvSpPr>
          <p:spPr bwMode="auto">
            <a:xfrm>
              <a:off x="2486" y="4167"/>
              <a:ext cx="1882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Arc 2093"/>
            <p:cNvSpPr>
              <a:spLocks/>
            </p:cNvSpPr>
            <p:nvPr/>
          </p:nvSpPr>
          <p:spPr bwMode="auto">
            <a:xfrm>
              <a:off x="2280" y="3938"/>
              <a:ext cx="213" cy="22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504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504" y="21599"/>
                  </a:moveTo>
                  <a:cubicBezTo>
                    <a:pt x="9612" y="21546"/>
                    <a:pt x="0" y="11891"/>
                    <a:pt x="0" y="0"/>
                  </a:cubicBezTo>
                </a:path>
                <a:path w="21600" h="21600" stroke="0" extrusionOk="0">
                  <a:moveTo>
                    <a:pt x="21504" y="21599"/>
                  </a:moveTo>
                  <a:cubicBezTo>
                    <a:pt x="9612" y="21546"/>
                    <a:pt x="0" y="11891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Freeform 2094"/>
            <p:cNvSpPr>
              <a:spLocks/>
            </p:cNvSpPr>
            <p:nvPr/>
          </p:nvSpPr>
          <p:spPr bwMode="auto">
            <a:xfrm>
              <a:off x="2200" y="3886"/>
              <a:ext cx="192" cy="169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8" y="152"/>
                </a:cxn>
                <a:cxn ang="0">
                  <a:pos x="87" y="0"/>
                </a:cxn>
                <a:cxn ang="0">
                  <a:pos x="192" y="169"/>
                </a:cxn>
                <a:cxn ang="0">
                  <a:pos x="87" y="114"/>
                </a:cxn>
                <a:cxn ang="0">
                  <a:pos x="0" y="169"/>
                </a:cxn>
              </a:cxnLst>
              <a:rect l="0" t="0" r="r" b="b"/>
              <a:pathLst>
                <a:path w="192" h="169">
                  <a:moveTo>
                    <a:pt x="0" y="169"/>
                  </a:moveTo>
                  <a:lnTo>
                    <a:pt x="8" y="152"/>
                  </a:lnTo>
                  <a:lnTo>
                    <a:pt x="87" y="0"/>
                  </a:lnTo>
                  <a:lnTo>
                    <a:pt x="192" y="169"/>
                  </a:lnTo>
                  <a:lnTo>
                    <a:pt x="87" y="114"/>
                  </a:lnTo>
                  <a:lnTo>
                    <a:pt x="0" y="16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Arc 2095"/>
            <p:cNvSpPr>
              <a:spLocks/>
            </p:cNvSpPr>
            <p:nvPr/>
          </p:nvSpPr>
          <p:spPr bwMode="auto">
            <a:xfrm>
              <a:off x="3984" y="1679"/>
              <a:ext cx="608" cy="6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Line 2096"/>
            <p:cNvSpPr>
              <a:spLocks noChangeShapeType="1"/>
            </p:cNvSpPr>
            <p:nvPr/>
          </p:nvSpPr>
          <p:spPr bwMode="auto">
            <a:xfrm>
              <a:off x="4592" y="2325"/>
              <a:ext cx="1" cy="72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Freeform 2097"/>
            <p:cNvSpPr>
              <a:spLocks/>
            </p:cNvSpPr>
            <p:nvPr/>
          </p:nvSpPr>
          <p:spPr bwMode="auto">
            <a:xfrm>
              <a:off x="4496" y="2919"/>
              <a:ext cx="185" cy="18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23"/>
                </a:cxn>
                <a:cxn ang="0">
                  <a:pos x="96" y="184"/>
                </a:cxn>
                <a:cxn ang="0">
                  <a:pos x="185" y="0"/>
                </a:cxn>
                <a:cxn ang="0">
                  <a:pos x="96" y="71"/>
                </a:cxn>
                <a:cxn ang="0">
                  <a:pos x="0" y="7"/>
                </a:cxn>
              </a:cxnLst>
              <a:rect l="0" t="0" r="r" b="b"/>
              <a:pathLst>
                <a:path w="185" h="184">
                  <a:moveTo>
                    <a:pt x="0" y="7"/>
                  </a:moveTo>
                  <a:lnTo>
                    <a:pt x="8" y="23"/>
                  </a:lnTo>
                  <a:lnTo>
                    <a:pt x="96" y="184"/>
                  </a:lnTo>
                  <a:lnTo>
                    <a:pt x="185" y="0"/>
                  </a:lnTo>
                  <a:lnTo>
                    <a:pt x="96" y="71"/>
                  </a:lnTo>
                  <a:lnTo>
                    <a:pt x="0" y="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Arc 2098"/>
            <p:cNvSpPr>
              <a:spLocks/>
            </p:cNvSpPr>
            <p:nvPr/>
          </p:nvSpPr>
          <p:spPr bwMode="auto">
            <a:xfrm>
              <a:off x="2295" y="1679"/>
              <a:ext cx="609" cy="66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5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9" y="19"/>
                    <a:pt x="2156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9" y="19"/>
                    <a:pt x="21565" y="0"/>
                  </a:cubicBezTo>
                  <a:lnTo>
                    <a:pt x="21600" y="216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Freeform 2099"/>
            <p:cNvSpPr>
              <a:spLocks/>
            </p:cNvSpPr>
            <p:nvPr/>
          </p:nvSpPr>
          <p:spPr bwMode="auto">
            <a:xfrm>
              <a:off x="2751" y="1583"/>
              <a:ext cx="185" cy="184"/>
            </a:xfrm>
            <a:custGeom>
              <a:avLst/>
              <a:gdLst/>
              <a:ahLst/>
              <a:cxnLst>
                <a:cxn ang="0">
                  <a:pos x="8" y="184"/>
                </a:cxn>
                <a:cxn ang="0">
                  <a:pos x="25" y="176"/>
                </a:cxn>
                <a:cxn ang="0">
                  <a:pos x="185" y="96"/>
                </a:cxn>
                <a:cxn ang="0">
                  <a:pos x="0" y="0"/>
                </a:cxn>
                <a:cxn ang="0">
                  <a:pos x="73" y="96"/>
                </a:cxn>
                <a:cxn ang="0">
                  <a:pos x="8" y="184"/>
                </a:cxn>
              </a:cxnLst>
              <a:rect l="0" t="0" r="r" b="b"/>
              <a:pathLst>
                <a:path w="185" h="184">
                  <a:moveTo>
                    <a:pt x="8" y="184"/>
                  </a:moveTo>
                  <a:lnTo>
                    <a:pt x="25" y="176"/>
                  </a:lnTo>
                  <a:lnTo>
                    <a:pt x="185" y="96"/>
                  </a:lnTo>
                  <a:lnTo>
                    <a:pt x="0" y="0"/>
                  </a:lnTo>
                  <a:lnTo>
                    <a:pt x="73" y="96"/>
                  </a:lnTo>
                  <a:lnTo>
                    <a:pt x="8" y="18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Rectangle 2101"/>
            <p:cNvSpPr>
              <a:spLocks noChangeArrowheads="1"/>
            </p:cNvSpPr>
            <p:nvPr/>
          </p:nvSpPr>
          <p:spPr bwMode="auto">
            <a:xfrm>
              <a:off x="3674" y="1104"/>
              <a:ext cx="40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 </a:t>
              </a:r>
              <a:endParaRPr lang="en-US" sz="3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53" name="Rectangle 2103"/>
            <p:cNvSpPr>
              <a:spLocks noChangeArrowheads="1"/>
            </p:cNvSpPr>
            <p:nvPr/>
          </p:nvSpPr>
          <p:spPr bwMode="auto">
            <a:xfrm>
              <a:off x="4738" y="1297"/>
              <a:ext cx="40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 </a:t>
              </a:r>
              <a:endParaRPr lang="en-US" sz="3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54" name="Rectangle 2105"/>
            <p:cNvSpPr>
              <a:spLocks noChangeArrowheads="1"/>
            </p:cNvSpPr>
            <p:nvPr/>
          </p:nvSpPr>
          <p:spPr bwMode="auto">
            <a:xfrm>
              <a:off x="3360" y="638"/>
              <a:ext cx="1888" cy="2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 rtl="0" eaLnBrk="0" hangingPunct="0"/>
              <a:r>
                <a:rPr 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Reduced </a:t>
              </a:r>
              <a:r>
                <a:rPr lang="en-US" sz="18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GnRH</a:t>
              </a:r>
              <a:r>
                <a:rPr 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 production/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55" name="Rectangle 2106"/>
            <p:cNvSpPr>
              <a:spLocks noChangeArrowheads="1"/>
            </p:cNvSpPr>
            <p:nvPr/>
          </p:nvSpPr>
          <p:spPr bwMode="auto">
            <a:xfrm>
              <a:off x="3674" y="1104"/>
              <a:ext cx="40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 </a:t>
              </a:r>
              <a:endParaRPr lang="en-US" sz="3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56" name="Rectangle 2107"/>
            <p:cNvSpPr>
              <a:spLocks noChangeArrowheads="1"/>
            </p:cNvSpPr>
            <p:nvPr/>
          </p:nvSpPr>
          <p:spPr bwMode="auto">
            <a:xfrm>
              <a:off x="3552" y="909"/>
              <a:ext cx="1632" cy="2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 rtl="0" eaLnBrk="0" hangingPunct="0"/>
              <a:r>
                <a:rPr 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Reduced LH production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57" name="Rectangle 2108"/>
            <p:cNvSpPr>
              <a:spLocks noChangeArrowheads="1"/>
            </p:cNvSpPr>
            <p:nvPr/>
          </p:nvSpPr>
          <p:spPr bwMode="auto">
            <a:xfrm>
              <a:off x="4738" y="1297"/>
              <a:ext cx="40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 </a:t>
              </a:r>
              <a:endParaRPr lang="en-US" sz="3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58" name="Rectangle 2111"/>
            <p:cNvSpPr>
              <a:spLocks noChangeArrowheads="1"/>
            </p:cNvSpPr>
            <p:nvPr/>
          </p:nvSpPr>
          <p:spPr bwMode="auto">
            <a:xfrm>
              <a:off x="4851" y="3232"/>
              <a:ext cx="40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 </a:t>
              </a:r>
              <a:endParaRPr lang="en-US" sz="3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59" name="Rectangle 2113"/>
            <p:cNvSpPr>
              <a:spLocks noChangeArrowheads="1"/>
            </p:cNvSpPr>
            <p:nvPr/>
          </p:nvSpPr>
          <p:spPr bwMode="auto">
            <a:xfrm>
              <a:off x="4891" y="3386"/>
              <a:ext cx="40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 </a:t>
              </a:r>
              <a:endParaRPr lang="en-US" sz="3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60" name="Rectangle 2115"/>
            <p:cNvSpPr>
              <a:spLocks noChangeArrowheads="1"/>
            </p:cNvSpPr>
            <p:nvPr/>
          </p:nvSpPr>
          <p:spPr bwMode="auto">
            <a:xfrm>
              <a:off x="4368" y="3216"/>
              <a:ext cx="421" cy="2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altered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61" name="Rectangle 2116"/>
            <p:cNvSpPr>
              <a:spLocks noChangeArrowheads="1"/>
            </p:cNvSpPr>
            <p:nvPr/>
          </p:nvSpPr>
          <p:spPr bwMode="auto">
            <a:xfrm>
              <a:off x="4851" y="3232"/>
              <a:ext cx="40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 </a:t>
              </a:r>
              <a:endParaRPr lang="en-US" sz="3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62" name="Rectangle 2117"/>
            <p:cNvSpPr>
              <a:spLocks noChangeArrowheads="1"/>
            </p:cNvSpPr>
            <p:nvPr/>
          </p:nvSpPr>
          <p:spPr bwMode="auto">
            <a:xfrm>
              <a:off x="4368" y="3504"/>
              <a:ext cx="456" cy="2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ovarian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63" name="Rectangle 2118"/>
            <p:cNvSpPr>
              <a:spLocks noChangeArrowheads="1"/>
            </p:cNvSpPr>
            <p:nvPr/>
          </p:nvSpPr>
          <p:spPr bwMode="auto">
            <a:xfrm>
              <a:off x="4891" y="3386"/>
              <a:ext cx="40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 </a:t>
              </a:r>
              <a:endParaRPr lang="en-US" sz="3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64" name="Rectangle 2119"/>
            <p:cNvSpPr>
              <a:spLocks noChangeArrowheads="1"/>
            </p:cNvSpPr>
            <p:nvPr/>
          </p:nvSpPr>
          <p:spPr bwMode="auto">
            <a:xfrm>
              <a:off x="4368" y="3774"/>
              <a:ext cx="506" cy="2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function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65" name="Rectangle 2121"/>
            <p:cNvSpPr>
              <a:spLocks noChangeArrowheads="1"/>
            </p:cNvSpPr>
            <p:nvPr/>
          </p:nvSpPr>
          <p:spPr bwMode="auto">
            <a:xfrm>
              <a:off x="835" y="1296"/>
              <a:ext cx="1214" cy="3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ctr" rtl="0" eaLnBrk="0" hangingPunct="0"/>
              <a:r>
                <a: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Non-fertile State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66" name="Rectangle 2123"/>
            <p:cNvSpPr>
              <a:spLocks noChangeArrowheads="1"/>
            </p:cNvSpPr>
            <p:nvPr/>
          </p:nvSpPr>
          <p:spPr bwMode="auto">
            <a:xfrm>
              <a:off x="672" y="336"/>
              <a:ext cx="0" cy="4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algn="l" rtl="0" eaLnBrk="0" hangingPunct="0"/>
              <a:endPara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LAM: Advantages</a:t>
            </a:r>
            <a:endParaRPr lang="en-GB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Universally available</a:t>
            </a:r>
          </a:p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At least 98% effective</a:t>
            </a:r>
          </a:p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Begins immediately postpartum</a:t>
            </a:r>
          </a:p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Health benefits for mother and infant</a:t>
            </a:r>
          </a:p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No commodities / supplies required</a:t>
            </a:r>
          </a:p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Bridge to other contraceptives</a:t>
            </a:r>
          </a:p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Builds on established cultural and religious practices</a:t>
            </a:r>
          </a:p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Improves breastfeeding and weaning patterns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LAM: Disadvantages</a:t>
            </a:r>
            <a:endParaRPr lang="en-GB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Breastfeeding pattern may be difficult to maintain.</a:t>
            </a:r>
          </a:p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No STI or HIV protection.</a:t>
            </a:r>
          </a:p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Duration of method limited.</a:t>
            </a:r>
          </a:p>
          <a:p>
            <a:pPr>
              <a:buClr>
                <a:schemeClr val="tx1"/>
              </a:buClr>
              <a:buSzPct val="50000"/>
            </a:pPr>
            <a:r>
              <a:rPr lang="en-US" dirty="0" smtClean="0"/>
              <a:t>Only useful for fully or nearly fully breastfeeding women.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Barrier methods:</a:t>
            </a:r>
            <a:endParaRPr lang="en-GB" u="sng" dirty="0">
              <a:latin typeface="Baskerville Old Face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Pearl index 4-8.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Indications: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Protect against STD.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Medical CI to other methods.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 need for CC is infrequent.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During lactational amenorrhea.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Post vasectomy.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Barrier methods (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male condom</a:t>
            </a:r>
            <a:r>
              <a:rPr lang="en-US" u="sng" dirty="0" smtClean="0">
                <a:latin typeface="Baskerville Old Face" pitchFamily="18" charset="0"/>
              </a:rPr>
              <a:t>):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oldest.</a:t>
            </a:r>
          </a:p>
          <a:p>
            <a:r>
              <a:rPr lang="en-US" dirty="0" smtClean="0"/>
              <a:t>Latex rubber with spermicides.</a:t>
            </a:r>
          </a:p>
          <a:p>
            <a:r>
              <a:rPr lang="en-US" dirty="0" smtClean="0"/>
              <a:t>Do not require medical supervision.</a:t>
            </a:r>
          </a:p>
          <a:p>
            <a:r>
              <a:rPr lang="en-US" dirty="0" smtClean="0"/>
              <a:t>Protect against STD.</a:t>
            </a:r>
          </a:p>
          <a:p>
            <a:r>
              <a:rPr lang="en-US" dirty="0" smtClean="0"/>
              <a:t>No CI .</a:t>
            </a:r>
            <a:endParaRPr lang="en-GB" dirty="0"/>
          </a:p>
        </p:txBody>
      </p:sp>
      <p:pic>
        <p:nvPicPr>
          <p:cNvPr id="5" name="Picture 7" descr="U:\MAQ\Egypt\Egypt Graphics\Condom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638801" y="3681220"/>
            <a:ext cx="3182264" cy="2795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Barrier methods (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Female condom</a:t>
            </a:r>
            <a:r>
              <a:rPr lang="en-US" u="sng" dirty="0" smtClean="0">
                <a:latin typeface="Baskerville Old Face" pitchFamily="18" charset="0"/>
              </a:rPr>
              <a:t>):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Femshield.</a:t>
            </a:r>
          </a:p>
          <a:p>
            <a:r>
              <a:rPr lang="en-US" dirty="0" smtClean="0"/>
              <a:t>Loosely fitting sleeve that lines the vagina.</a:t>
            </a:r>
          </a:p>
          <a:p>
            <a:r>
              <a:rPr lang="en-US" dirty="0" smtClean="0"/>
              <a:t>Has 2 rings at both ends.</a:t>
            </a:r>
          </a:p>
          <a:p>
            <a:r>
              <a:rPr lang="en-US" dirty="0" smtClean="0"/>
              <a:t>Protect  against STD.</a:t>
            </a:r>
          </a:p>
          <a:p>
            <a:r>
              <a:rPr lang="en-US" dirty="0" smtClean="0"/>
              <a:t>Use during mensis.</a:t>
            </a:r>
          </a:p>
          <a:p>
            <a:r>
              <a:rPr lang="en-US" dirty="0" smtClean="0"/>
              <a:t>More effective than male condom.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57" descr="U:\MAQ\Egypt\Egypt Graphics\Female condom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6630988" y="3657600"/>
            <a:ext cx="2055812" cy="2895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Barrier methods (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Diaphragm</a:t>
            </a:r>
            <a:r>
              <a:rPr lang="en-US" u="sng" dirty="0" smtClean="0">
                <a:latin typeface="Baskerville Old Face" pitchFamily="18" charset="0"/>
              </a:rPr>
              <a:t>) :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Rubber dome with flexible rim.</a:t>
            </a:r>
          </a:p>
          <a:p>
            <a:r>
              <a:rPr lang="en-US" dirty="0" smtClean="0"/>
              <a:t>Should be used with spermicides before each intercourse &amp; removed 6 Hr later.</a:t>
            </a:r>
          </a:p>
          <a:p>
            <a:r>
              <a:rPr lang="en-US" dirty="0" smtClean="0"/>
              <a:t>Side effects: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Allergy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UTI.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Felt by the partner sometimes.</a:t>
            </a:r>
          </a:p>
        </p:txBody>
      </p:sp>
      <p:pic>
        <p:nvPicPr>
          <p:cNvPr id="4" name="Picture 10" descr="\\Rtp_mac\PCshare\Diaphram 1.eps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5" t="8881" r="3217" b="5864"/>
          <a:stretch>
            <a:fillRect/>
          </a:stretch>
        </p:blipFill>
        <p:spPr bwMode="auto">
          <a:xfrm>
            <a:off x="6400800" y="3921125"/>
            <a:ext cx="2378952" cy="2174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Barrier methods (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Cervical Caps</a:t>
            </a:r>
            <a:r>
              <a:rPr lang="en-US" u="sng" dirty="0" smtClean="0">
                <a:latin typeface="Baskerville Old Face" pitchFamily="18" charset="0"/>
              </a:rPr>
              <a:t>):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shaped.</a:t>
            </a:r>
          </a:p>
          <a:p>
            <a:r>
              <a:rPr lang="en-US" dirty="0" smtClean="0"/>
              <a:t>Rubber.</a:t>
            </a:r>
          </a:p>
          <a:p>
            <a:r>
              <a:rPr lang="en-US" dirty="0" smtClean="0"/>
              <a:t>Fit the cervix. </a:t>
            </a:r>
            <a:endParaRPr lang="en-GB" dirty="0"/>
          </a:p>
        </p:txBody>
      </p:sp>
      <p:pic>
        <p:nvPicPr>
          <p:cNvPr id="4" name="Picture 55" descr="\\Rtp_mac\PCshare\Cervical Cap 1.eps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l="3398" t="2718" r="3058" b="2718"/>
          <a:stretch>
            <a:fillRect/>
          </a:stretch>
        </p:blipFill>
        <p:spPr bwMode="auto">
          <a:xfrm>
            <a:off x="5486400" y="2743200"/>
            <a:ext cx="2667000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Barrier methods (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Spermicides</a:t>
            </a:r>
            <a:r>
              <a:rPr lang="en-US" u="sng" dirty="0" smtClean="0">
                <a:latin typeface="Baskerville Old Face" pitchFamily="18" charset="0"/>
              </a:rPr>
              <a:t>):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Chemicals that kill the sperm.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Nonoxynol</a:t>
            </a:r>
            <a:r>
              <a:rPr lang="en-US" dirty="0" smtClean="0"/>
              <a:t> -9, </a:t>
            </a:r>
            <a:r>
              <a:rPr lang="en-US" dirty="0" err="1" smtClean="0"/>
              <a:t>Octoxynol</a:t>
            </a:r>
            <a:r>
              <a:rPr lang="en-US" dirty="0" smtClean="0"/>
              <a:t>- 9.</a:t>
            </a:r>
          </a:p>
          <a:p>
            <a:r>
              <a:rPr lang="en-US" dirty="0" smtClean="0"/>
              <a:t>Best used with other barriers.</a:t>
            </a:r>
          </a:p>
          <a:p>
            <a:r>
              <a:rPr lang="en-US" dirty="0" smtClean="0"/>
              <a:t>Protect against STD including HIV.</a:t>
            </a:r>
            <a:endParaRPr lang="en-GB" dirty="0"/>
          </a:p>
        </p:txBody>
      </p:sp>
      <p:pic>
        <p:nvPicPr>
          <p:cNvPr id="4" name="Picture 59" descr="U:\MAQ\Egypt\Egypt Graphics\spermicide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334000" y="4267200"/>
            <a:ext cx="3581400" cy="2362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22" descr="\\Rtp_mac\PCshare\Foam Tablet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838200" y="4240224"/>
            <a:ext cx="3352800" cy="2389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Definitions:</a:t>
            </a:r>
            <a:endParaRPr lang="en-GB" u="sng" dirty="0">
              <a:latin typeface="Baskerville Old Face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Contraception:</a:t>
            </a:r>
            <a:r>
              <a:rPr lang="en-US" dirty="0" smtClean="0"/>
              <a:t> Is the prevention of conception by methods other than abstinence from coitus.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Sterilization:</a:t>
            </a:r>
            <a:r>
              <a:rPr lang="en-US" dirty="0" smtClean="0"/>
              <a:t> Is a procedure which destroys the procreative function &amp; the effect is permanent.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Assessment of effectiveness: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Pearl index: </a:t>
            </a:r>
            <a:r>
              <a:rPr lang="en-US" dirty="0" smtClean="0"/>
              <a:t>Is the No. of unwanted pregnancies which occur in 100 women using that method for a year (H.W.Y.)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Intra-uterine Contraceptive Device (1) (I.U.C.D.) </a:t>
            </a:r>
            <a:endParaRPr lang="en-GB" u="sng" dirty="0">
              <a:latin typeface="Baskerville Old Face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of 3 types.: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1-Inert device </a:t>
            </a:r>
            <a:r>
              <a:rPr lang="en-US" dirty="0" err="1" smtClean="0">
                <a:solidFill>
                  <a:srgbClr val="FFFF00"/>
                </a:solidFill>
              </a:rPr>
              <a:t>eg</a:t>
            </a:r>
            <a:r>
              <a:rPr lang="en-US" dirty="0" smtClean="0">
                <a:solidFill>
                  <a:srgbClr val="FFFF00"/>
                </a:solidFill>
              </a:rPr>
              <a:t>. Lippes loop.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2-Device with various application of Copper.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3-Medicated IUCD </a:t>
            </a:r>
            <a:r>
              <a:rPr lang="en-US" dirty="0" err="1" smtClean="0">
                <a:solidFill>
                  <a:srgbClr val="FFFF00"/>
                </a:solidFill>
              </a:rPr>
              <a:t>eg</a:t>
            </a:r>
            <a:r>
              <a:rPr lang="en-US" dirty="0" smtClean="0">
                <a:solidFill>
                  <a:srgbClr val="FFFF00"/>
                </a:solidFill>
              </a:rPr>
              <a:t>. Progestasert or Marina. 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349" name="Freeform 975"/>
          <p:cNvSpPr>
            <a:spLocks/>
          </p:cNvSpPr>
          <p:nvPr/>
        </p:nvSpPr>
        <p:spPr bwMode="auto">
          <a:xfrm>
            <a:off x="2697162" y="2611438"/>
            <a:ext cx="3322637" cy="3484562"/>
          </a:xfrm>
          <a:custGeom>
            <a:avLst/>
            <a:gdLst/>
            <a:ahLst/>
            <a:cxnLst>
              <a:cxn ang="0">
                <a:pos x="6" y="29"/>
              </a:cxn>
              <a:cxn ang="0">
                <a:pos x="0" y="29"/>
              </a:cxn>
              <a:cxn ang="0">
                <a:pos x="6" y="20"/>
              </a:cxn>
              <a:cxn ang="0">
                <a:pos x="15" y="10"/>
              </a:cxn>
              <a:cxn ang="0">
                <a:pos x="31" y="0"/>
              </a:cxn>
              <a:cxn ang="0">
                <a:pos x="40" y="0"/>
              </a:cxn>
              <a:cxn ang="0">
                <a:pos x="40" y="6"/>
              </a:cxn>
            </a:cxnLst>
            <a:rect l="0" t="0" r="r" b="b"/>
            <a:pathLst>
              <a:path w="40" h="29">
                <a:moveTo>
                  <a:pt x="6" y="29"/>
                </a:moveTo>
                <a:lnTo>
                  <a:pt x="0" y="29"/>
                </a:lnTo>
                <a:lnTo>
                  <a:pt x="6" y="20"/>
                </a:lnTo>
                <a:lnTo>
                  <a:pt x="15" y="10"/>
                </a:lnTo>
                <a:lnTo>
                  <a:pt x="31" y="0"/>
                </a:lnTo>
                <a:lnTo>
                  <a:pt x="40" y="0"/>
                </a:lnTo>
                <a:lnTo>
                  <a:pt x="40" y="6"/>
                </a:lnTo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3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343400"/>
            <a:ext cx="3124200" cy="228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Intra-uterine Contraceptive Device (2)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Advantages: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Efficacy approximate that of COC.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Lippes loop need not be replaced.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CU-IUCD is more effective than inert &amp; cause less blood loss.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Medicated IUCD reduce menstrual blood loss &amp; used also to treat menorrhagia &amp; endometrial hyperplasia.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Intra-uterine Contraceptive Device (3)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Mechanism of action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 exact mechanism is not fully understood.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Inhibit sperm migration.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Interferes with ovum transport &amp; fertilization.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Stimulate sterile forging body reaction.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Progesterone containing IUCD </a:t>
            </a:r>
            <a:r>
              <a:rPr lang="en-US" dirty="0" smtClean="0">
                <a:sym typeface="Wingdings" pitchFamily="2" charset="2"/>
              </a:rPr>
              <a:t> endometrial atrophy &amp; cervical mucous changes which prevent sperm penetration.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Intra-uterine Contraceptive Device (4)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Efficacy &amp; duration of use:</a:t>
            </a:r>
            <a:endParaRPr lang="en-GB" u="sng" dirty="0">
              <a:solidFill>
                <a:schemeClr val="accent6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CU-IUCD ( TCU-380A) has failure rate of 0.4-2.5 /HWY. &amp; effective for 10 years.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LNG- IUCD has failure rate of 0.1/ HWY &amp; used for 5 years.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Progestasert  is effective for 1 year.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Intra-uterine Contraceptive Device (5) </a:t>
            </a:r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Indications</a:t>
            </a:r>
            <a:endParaRPr lang="en-GB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On request.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Breast feeding.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Difficulty in obtaining regular contraception supply.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Forgetful female for daily intake.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C.I. to COC.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Female wanting long time reversible contraception.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Intra-uterine Contraceptive Device (6) </a:t>
            </a:r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Contraindications</a:t>
            </a:r>
            <a:endParaRPr lang="en-GB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Pregnancy.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Acute PID or recent puerperal sepsis.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STD &amp; purulent cervicitis.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Abnormal uterine bleeding of unknown origin.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Confirmed or suspected malignancy.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Congenital anomalies the uterus.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Malignant gestational trophoblastic dz.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LNG- IUCD is CI in beast cancer.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Intra-uterine Contraceptive Device (7) </a:t>
            </a:r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Timing of insertion &amp; follow up</a:t>
            </a:r>
            <a:endParaRPr lang="en-GB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At time of mensis.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4 weeks postpartum &amp; in lactating female after 6 weeks. </a:t>
            </a:r>
          </a:p>
          <a:p>
            <a:pPr marL="624078" indent="-514350">
              <a:buFont typeface="Wingdings" pitchFamily="2" charset="2"/>
              <a:buChar char="q"/>
            </a:pP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visit for follow up is within the 1</a:t>
            </a:r>
            <a:r>
              <a:rPr lang="en-US" baseline="30000" dirty="0" smtClean="0"/>
              <a:t>st</a:t>
            </a:r>
            <a:r>
              <a:rPr lang="en-US" dirty="0" smtClean="0"/>
              <a:t> 3 months then after every year.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Intra-uterine Contraceptive Device (8) </a:t>
            </a:r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Complications</a:t>
            </a:r>
            <a:endParaRPr lang="en-GB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Immediate </a:t>
            </a:r>
          </a:p>
          <a:p>
            <a:pPr>
              <a:buNone/>
            </a:pPr>
            <a:r>
              <a:rPr lang="en-US" dirty="0" smtClean="0"/>
              <a:t>1- Fainting &amp; vasovagal attack.</a:t>
            </a:r>
          </a:p>
          <a:p>
            <a:pPr>
              <a:buNone/>
            </a:pPr>
            <a:r>
              <a:rPr lang="en-US" dirty="0" smtClean="0"/>
              <a:t>2- Uterine perforation.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Subsequent complications:</a:t>
            </a:r>
          </a:p>
          <a:p>
            <a:pPr marL="624078" indent="-514350">
              <a:buNone/>
            </a:pPr>
            <a:r>
              <a:rPr lang="en-US" dirty="0" smtClean="0"/>
              <a:t>1- Increase menstrual blood loss ( regular or not).</a:t>
            </a:r>
          </a:p>
          <a:p>
            <a:pPr marL="624078" indent="-514350">
              <a:buNone/>
            </a:pPr>
            <a:r>
              <a:rPr lang="en-US" dirty="0" smtClean="0"/>
              <a:t>2- Pain either cramping for few days after insertion or dysmenorrhoea.</a:t>
            </a:r>
          </a:p>
          <a:p>
            <a:pPr marL="624078" indent="-514350">
              <a:buNone/>
            </a:pPr>
            <a:r>
              <a:rPr lang="en-US" dirty="0" smtClean="0"/>
              <a:t>3- Infection (1</a:t>
            </a:r>
            <a:r>
              <a:rPr lang="en-US" baseline="30000" dirty="0" smtClean="0"/>
              <a:t>st</a:t>
            </a:r>
            <a:r>
              <a:rPr lang="en-US" dirty="0" smtClean="0"/>
              <a:t> 20 days post-insertion).</a:t>
            </a:r>
          </a:p>
          <a:p>
            <a:pPr marL="624078" indent="-514350">
              <a:buNone/>
            </a:pPr>
            <a:r>
              <a:rPr lang="en-US" dirty="0" smtClean="0"/>
              <a:t>4- Ectopic pregnancy.</a:t>
            </a:r>
          </a:p>
          <a:p>
            <a:pPr marL="624078" indent="-514350">
              <a:buNone/>
            </a:pPr>
            <a:r>
              <a:rPr lang="en-US" dirty="0" smtClean="0"/>
              <a:t>5- Spontaneous abortion ( increase 3 folds).</a:t>
            </a:r>
          </a:p>
          <a:p>
            <a:pPr marL="624078" indent="-514350">
              <a:buNone/>
            </a:pPr>
            <a:r>
              <a:rPr lang="en-US" dirty="0" smtClean="0"/>
              <a:t>6-Preterm  labour ( increase by 4 folds).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Hormonal contraceptions</a:t>
            </a:r>
            <a:b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Oral contraceptions</a:t>
            </a:r>
            <a:endParaRPr lang="en-GB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27" descr="\\Rtp_mac\PCshare\David\OCs-colored.Tif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437062"/>
            <a:ext cx="2062163" cy="203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Combined oral contraceptives (1)</a:t>
            </a:r>
            <a:endParaRPr lang="en-GB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both estrogen &amp; progesterone in various doses. </a:t>
            </a:r>
          </a:p>
          <a:p>
            <a:r>
              <a:rPr lang="en-US" dirty="0" smtClean="0"/>
              <a:t>Monophasic or multiphasic ( no longer used).</a:t>
            </a:r>
          </a:p>
          <a:p>
            <a:r>
              <a:rPr lang="en-US" dirty="0" smtClean="0"/>
              <a:t>Monophasic ( 21 or 28 days).</a:t>
            </a:r>
          </a:p>
          <a:p>
            <a:r>
              <a:rPr lang="en-US" dirty="0" smtClean="0"/>
              <a:t>Types of hormones:</a:t>
            </a:r>
          </a:p>
          <a:p>
            <a:pPr>
              <a:buNone/>
            </a:pPr>
            <a:r>
              <a:rPr lang="en-US" dirty="0" smtClean="0"/>
              <a:t>              Estrogen---------</a:t>
            </a:r>
            <a:r>
              <a:rPr lang="en-US" dirty="0" smtClean="0">
                <a:sym typeface="Wingdings" pitchFamily="2" charset="2"/>
              </a:rPr>
              <a:t> Ethinylestradiol.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progesterone---- Levonorgestrel.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Classification:    (1)	</a:t>
            </a:r>
            <a:endParaRPr lang="en-GB" u="sng" dirty="0">
              <a:latin typeface="Baskerville Old Face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1.  Methods do not requiring medical consultation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Male</a:t>
            </a:r>
            <a:r>
              <a:rPr lang="en-US" dirty="0" smtClean="0"/>
              <a:t> ------  coitus interruptus.</a:t>
            </a:r>
          </a:p>
          <a:p>
            <a:pPr marL="624078" indent="-514350">
              <a:buNone/>
            </a:pPr>
            <a:r>
              <a:rPr lang="en-US" dirty="0" smtClean="0"/>
              <a:t>                ------  condom ( sheath).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Female </a:t>
            </a:r>
            <a:r>
              <a:rPr lang="en-US" dirty="0" smtClean="0"/>
              <a:t>---- safe period.</a:t>
            </a:r>
          </a:p>
          <a:p>
            <a:pPr marL="624078" indent="-514350">
              <a:buNone/>
            </a:pPr>
            <a:r>
              <a:rPr lang="en-US" dirty="0" smtClean="0"/>
              <a:t>                    ---- vaginal spermicides &amp; tampon.</a:t>
            </a:r>
          </a:p>
          <a:p>
            <a:pPr marL="624078" indent="-514350">
              <a:buNone/>
            </a:pPr>
            <a:r>
              <a:rPr lang="en-US" dirty="0" smtClean="0"/>
              <a:t>   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Combined oral contraceptives (2)</a:t>
            </a:r>
            <a:br>
              <a:rPr lang="en-US" u="sng" dirty="0" smtClean="0"/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mode of action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Inhibit ovulation by decreasing FSH &amp; LH.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Progesterone cause </a:t>
            </a:r>
            <a:r>
              <a:rPr lang="en-US" dirty="0" err="1" smtClean="0"/>
              <a:t>cx</a:t>
            </a:r>
            <a:r>
              <a:rPr lang="en-US" dirty="0" smtClean="0"/>
              <a:t> mucous changes.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Production of decidualized endometrial bed with inactive &amp; atrophic glands which become irreceptive to blastocyst.</a:t>
            </a:r>
          </a:p>
          <a:p>
            <a:pPr marL="624078" indent="-514350"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Failure rate: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smtClean="0"/>
              <a:t>0.1/ HWY.</a:t>
            </a:r>
            <a:endParaRPr lang="en-GB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Combined oral contraceptives(3)</a:t>
            </a:r>
            <a:br>
              <a:rPr lang="en-US" u="sng" dirty="0" smtClean="0"/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Advantages: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Highly effective.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Decrease ectopic pregnancy rate.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Reversible with speedy return of fertility.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Regulate menstrual cycle &amp; decrease menstrual blood loss &amp; relief dysmenorrhoea.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Decrease benign breast dz.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Decrease epithelial </a:t>
            </a:r>
            <a:r>
              <a:rPr lang="en-US" dirty="0" err="1" smtClean="0"/>
              <a:t>ov</a:t>
            </a:r>
            <a:r>
              <a:rPr lang="en-US" dirty="0" smtClean="0"/>
              <a:t>. Ca.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Decrease endometrial Ca.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Decrease PID.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They are possibly protect against the development of benign </a:t>
            </a:r>
            <a:r>
              <a:rPr lang="en-US" dirty="0" err="1" smtClean="0"/>
              <a:t>ov</a:t>
            </a:r>
            <a:r>
              <a:rPr lang="en-US" dirty="0" smtClean="0"/>
              <a:t>. Cyst, uterine fibroid, endometriosis &amp; osteoporosis.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Combined oral contraceptives(4)</a:t>
            </a:r>
            <a:br>
              <a:rPr lang="en-US" u="sng" dirty="0" smtClean="0"/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Side Effects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Minor 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Menstrual disturbances ( breakthrough bleeding &amp; </a:t>
            </a:r>
            <a:r>
              <a:rPr lang="en-US" dirty="0" err="1" smtClean="0"/>
              <a:t>amenorrhoea</a:t>
            </a:r>
            <a:r>
              <a:rPr lang="en-US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Wt gain.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Mood changes ( depression).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Headache.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Nausea.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facial pigmentation.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Breast discomfort.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Combined oral contraceptives(5)</a:t>
            </a:r>
            <a:br>
              <a:rPr lang="en-US" u="sng" dirty="0" smtClean="0"/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Side Effects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Major: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Future fertility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( 6/1000 females have amenorrhea for &gt; 12 </a:t>
            </a:r>
            <a:r>
              <a:rPr lang="en-US" dirty="0" err="1" smtClean="0"/>
              <a:t>mon.s</a:t>
            </a:r>
            <a:r>
              <a:rPr lang="en-US" dirty="0" smtClean="0"/>
              <a:t>)( treated by ovulation induction).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CVS:</a:t>
            </a:r>
            <a:r>
              <a:rPr lang="en-US" dirty="0" smtClean="0"/>
              <a:t> DVT &amp; PE ( especially with high dose estrogen), HT, IHD &amp; CVA (smokers).</a:t>
            </a:r>
          </a:p>
          <a:p>
            <a:r>
              <a:rPr lang="en-US" dirty="0" smtClean="0"/>
              <a:t> </a:t>
            </a:r>
            <a:r>
              <a:rPr lang="en-US" i="1" dirty="0" smtClean="0">
                <a:solidFill>
                  <a:srgbClr val="FFFF00"/>
                </a:solidFill>
              </a:rPr>
              <a:t>Metabolic changes: </a:t>
            </a:r>
            <a:r>
              <a:rPr lang="en-US" dirty="0" smtClean="0"/>
              <a:t>aggravate glucose intolerance &amp; hepatic function alteration.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Carcinogenic effect: </a:t>
            </a:r>
            <a:r>
              <a:rPr lang="en-US" dirty="0" smtClean="0"/>
              <a:t>increase ca </a:t>
            </a:r>
            <a:r>
              <a:rPr lang="en-US" dirty="0" err="1" smtClean="0"/>
              <a:t>cx</a:t>
            </a:r>
            <a:r>
              <a:rPr lang="en-US" dirty="0" smtClean="0"/>
              <a:t> &amp; weak association with breast ca.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Combined oral contraceptives(6)</a:t>
            </a:r>
            <a:br>
              <a:rPr lang="en-US" u="sng" dirty="0" smtClean="0"/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Drug interaction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Accelerate biotransformation of barbiturate, sulfonamide, </a:t>
            </a:r>
            <a:r>
              <a:rPr lang="en-US" dirty="0" err="1" smtClean="0"/>
              <a:t>rifampicin</a:t>
            </a:r>
            <a:r>
              <a:rPr lang="en-US" dirty="0" smtClean="0"/>
              <a:t> &amp; most anticonvulsant.</a:t>
            </a:r>
          </a:p>
          <a:p>
            <a:endParaRPr lang="en-US" dirty="0" smtClean="0"/>
          </a:p>
          <a:p>
            <a:r>
              <a:rPr lang="en-US" dirty="0" smtClean="0"/>
              <a:t>Antibiotics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Amoxycilline</a:t>
            </a:r>
            <a:r>
              <a:rPr lang="en-US" dirty="0" smtClean="0"/>
              <a:t> &amp; tetracycline cause contraceptive failure.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Combined oral contraceptives(7)</a:t>
            </a:r>
            <a:br>
              <a:rPr lang="en-US" u="sng" dirty="0" smtClean="0"/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contraindications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i="1" dirty="0" smtClean="0">
                <a:solidFill>
                  <a:srgbClr val="FFFF00"/>
                </a:solidFill>
              </a:rPr>
              <a:t>Absolute: </a:t>
            </a:r>
          </a:p>
          <a:p>
            <a:r>
              <a:rPr lang="en-US" dirty="0" smtClean="0"/>
              <a:t>breast ca.</a:t>
            </a:r>
          </a:p>
          <a:p>
            <a:r>
              <a:rPr lang="en-US" dirty="0" smtClean="0"/>
              <a:t> H/O DVT &amp; PE</a:t>
            </a:r>
          </a:p>
          <a:p>
            <a:r>
              <a:rPr lang="en-US" dirty="0" smtClean="0"/>
              <a:t> active liver dz.</a:t>
            </a:r>
          </a:p>
          <a:p>
            <a:r>
              <a:rPr lang="en-US" dirty="0" smtClean="0"/>
              <a:t>current treatment with </a:t>
            </a:r>
            <a:r>
              <a:rPr lang="en-US" dirty="0" err="1" smtClean="0"/>
              <a:t>rifampicin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familial </a:t>
            </a:r>
            <a:r>
              <a:rPr lang="en-US" dirty="0" err="1" smtClean="0"/>
              <a:t>hyperlipidemia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H/O </a:t>
            </a:r>
            <a:r>
              <a:rPr lang="en-US" dirty="0" err="1" smtClean="0"/>
              <a:t>atrerial</a:t>
            </a:r>
            <a:r>
              <a:rPr lang="en-US" dirty="0" smtClean="0"/>
              <a:t> thrombosis . </a:t>
            </a:r>
          </a:p>
          <a:p>
            <a:r>
              <a:rPr lang="en-US" dirty="0" smtClean="0"/>
              <a:t>pregnancy.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>
                <a:solidFill>
                  <a:srgbClr val="FFFF00"/>
                </a:solidFill>
              </a:rPr>
              <a:t>Relative: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smoking, age&gt; 35, obesity, HT &amp; breast ca.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Progesterone only pills (mini pills) (1)</a:t>
            </a:r>
            <a:endParaRPr lang="en-GB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0.3 mg </a:t>
            </a:r>
            <a:r>
              <a:rPr lang="en-US" dirty="0" err="1" smtClean="0"/>
              <a:t>levonorgestrel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Used continuously with out interruption ( no pill free days).</a:t>
            </a:r>
          </a:p>
          <a:p>
            <a:r>
              <a:rPr lang="en-US" dirty="0" smtClean="0"/>
              <a:t>Failure : 1.5-3/HWY.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Progesterone only pills (mini pills) (2)</a:t>
            </a:r>
            <a:br>
              <a:rPr lang="en-US" u="sng" dirty="0" smtClean="0"/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mechanism of action </a:t>
            </a:r>
            <a:endParaRPr lang="en-GB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Cx</a:t>
            </a:r>
            <a:r>
              <a:rPr lang="en-US" dirty="0" smtClean="0"/>
              <a:t> mucous changes.</a:t>
            </a:r>
          </a:p>
          <a:p>
            <a:r>
              <a:rPr lang="en-US" dirty="0" smtClean="0"/>
              <a:t>Inhibit ovulation in 50% of female.</a:t>
            </a:r>
          </a:p>
          <a:p>
            <a:r>
              <a:rPr lang="en-US" dirty="0" smtClean="0"/>
              <a:t>Endometrial changes.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Progesterone only pills (mini pills) (3)</a:t>
            </a:r>
            <a:br>
              <a:rPr lang="en-US" u="sng" dirty="0" smtClean="0"/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usage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i="1" dirty="0" smtClean="0">
                <a:solidFill>
                  <a:srgbClr val="FFFF00"/>
                </a:solidFill>
              </a:rPr>
              <a:t>Indications: </a:t>
            </a:r>
          </a:p>
          <a:p>
            <a:r>
              <a:rPr lang="en-US" dirty="0" smtClean="0"/>
              <a:t>Side effects or CI to estrogens.</a:t>
            </a:r>
          </a:p>
          <a:p>
            <a:r>
              <a:rPr lang="en-US" dirty="0" smtClean="0"/>
              <a:t>Female with risk factors for CVS.</a:t>
            </a:r>
          </a:p>
          <a:p>
            <a:r>
              <a:rPr lang="en-US" dirty="0" smtClean="0"/>
              <a:t>Age &gt;40 &amp; who smokes.</a:t>
            </a:r>
          </a:p>
          <a:p>
            <a:r>
              <a:rPr lang="en-US" dirty="0" smtClean="0"/>
              <a:t>DM.</a:t>
            </a:r>
          </a:p>
          <a:p>
            <a:r>
              <a:rPr lang="en-US" dirty="0" smtClean="0"/>
              <a:t>HT.</a:t>
            </a:r>
          </a:p>
          <a:p>
            <a:r>
              <a:rPr lang="en-US" dirty="0" smtClean="0"/>
              <a:t>SCA.</a:t>
            </a:r>
          </a:p>
          <a:p>
            <a:r>
              <a:rPr lang="en-US" dirty="0" smtClean="0"/>
              <a:t>Migraine.</a:t>
            </a:r>
          </a:p>
          <a:p>
            <a:r>
              <a:rPr lang="en-US" dirty="0" smtClean="0"/>
              <a:t>Breast feeding.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>
                <a:solidFill>
                  <a:srgbClr val="FFFF00"/>
                </a:solidFill>
              </a:rPr>
              <a:t>Precautions: </a:t>
            </a:r>
            <a:r>
              <a:rPr lang="en-US" dirty="0" smtClean="0"/>
              <a:t>previous ectopic pregnancy &amp; liver dz.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>
                <a:solidFill>
                  <a:srgbClr val="FFFF00"/>
                </a:solidFill>
              </a:rPr>
              <a:t>Side effects: </a:t>
            </a:r>
            <a:r>
              <a:rPr lang="en-US" dirty="0" smtClean="0"/>
              <a:t>Irregular bleeding &amp; amenorrhea.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Hormonal contraceptions</a:t>
            </a:r>
            <a:b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Long acting steroid contraceptives</a:t>
            </a:r>
            <a:endParaRPr lang="en-GB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28" descr="\\Rtp_mac\PCshare\David\Depo Vial &amp; Package.Tif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9187" y="4114800"/>
            <a:ext cx="1446213" cy="2743200"/>
          </a:xfrm>
          <a:prstGeom prst="rect">
            <a:avLst/>
          </a:prstGeom>
          <a:noFill/>
        </p:spPr>
      </p:pic>
      <p:pic>
        <p:nvPicPr>
          <p:cNvPr id="6" name="Picture 1029" descr="U:\MAQ\Egypt\Norplant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710112"/>
            <a:ext cx="2895600" cy="199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Classification:    (2)</a:t>
            </a:r>
            <a:endParaRPr lang="en-GB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2- Methods requiring medical supervision: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Oral contraceptions-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--- COC.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---- Variable dose COC.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---- Continuous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progest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Injectable steroids ( Progesterone).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Postcoital methods.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IUCD.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Occlusive diaphragms &amp; caps.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Injectable long acting steroids</a:t>
            </a:r>
            <a:br>
              <a:rPr lang="en-US" u="sng" dirty="0" smtClean="0"/>
            </a:br>
            <a:r>
              <a:rPr lang="en-US" sz="3100" u="sng" dirty="0" smtClean="0">
                <a:solidFill>
                  <a:schemeClr val="accent6">
                    <a:lumMod val="75000"/>
                  </a:schemeClr>
                </a:solidFill>
              </a:rPr>
              <a:t>Medroxy progesterone acetate (Depo Provara)</a:t>
            </a:r>
            <a:endParaRPr lang="en-GB" sz="31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Administered IM.</a:t>
            </a:r>
          </a:p>
          <a:p>
            <a:r>
              <a:rPr lang="en-US" dirty="0" smtClean="0"/>
              <a:t>Dose 150 mg/ 3 </a:t>
            </a:r>
            <a:r>
              <a:rPr lang="en-US" dirty="0" err="1" smtClean="0"/>
              <a:t>mon.s</a:t>
            </a:r>
            <a:r>
              <a:rPr lang="en-US" dirty="0" smtClean="0"/>
              <a:t>.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injection within 3 days of mensis.</a:t>
            </a:r>
          </a:p>
          <a:p>
            <a:r>
              <a:rPr lang="en-US" dirty="0" smtClean="0"/>
              <a:t>Failure rate 0.1/ HWY.</a:t>
            </a:r>
          </a:p>
          <a:p>
            <a:r>
              <a:rPr lang="en-US" dirty="0" smtClean="0"/>
              <a:t>Doesn’t inhibit lactation.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Common side effects: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irregular </a:t>
            </a:r>
            <a:r>
              <a:rPr lang="en-US" dirty="0" err="1" smtClean="0"/>
              <a:t>vag</a:t>
            </a:r>
            <a:r>
              <a:rPr lang="en-US" dirty="0" smtClean="0"/>
              <a:t> bleeding, </a:t>
            </a:r>
            <a:r>
              <a:rPr lang="en-US" dirty="0" err="1" smtClean="0"/>
              <a:t>amenorrhoea</a:t>
            </a:r>
            <a:r>
              <a:rPr lang="en-US" dirty="0" smtClean="0"/>
              <a:t> &amp; delayed ovulation for 18 months.</a:t>
            </a:r>
          </a:p>
          <a:p>
            <a:r>
              <a:rPr lang="en-US" dirty="0" smtClean="0"/>
              <a:t>Benefits: independent of coitus, protect against sickler crises, treating endometriosis &amp; prevent endometrial hyperplasia.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Injectable long acting steroids</a:t>
            </a:r>
            <a:br>
              <a:rPr lang="en-US" u="sng" dirty="0" smtClean="0"/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Northisterone Enanthate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in a dose of 200mg /2 months.</a:t>
            </a:r>
            <a:endParaRPr lang="en-GB" dirty="0"/>
          </a:p>
        </p:txBody>
      </p:sp>
      <p:pic>
        <p:nvPicPr>
          <p:cNvPr id="5" name="Picture 26" descr="U:\MAQ\Egypt\Egypt Graphics\Syringe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57" b="19643"/>
          <a:stretch>
            <a:fillRect/>
          </a:stretch>
        </p:blipFill>
        <p:spPr bwMode="auto">
          <a:xfrm>
            <a:off x="990600" y="2782888"/>
            <a:ext cx="5638800" cy="407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Contraceptive Implant</a:t>
            </a:r>
            <a:br>
              <a:rPr lang="en-US" u="sng" dirty="0" smtClean="0"/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Norplant</a:t>
            </a:r>
            <a:endParaRPr lang="en-GB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 of 6 capsules which are inserted under the skin.</a:t>
            </a:r>
          </a:p>
          <a:p>
            <a:r>
              <a:rPr lang="en-US" dirty="0" smtClean="0"/>
              <a:t>Contain Levonorgestrel.</a:t>
            </a:r>
          </a:p>
          <a:p>
            <a:r>
              <a:rPr lang="en-US" dirty="0" smtClean="0"/>
              <a:t>Used for 5 years.</a:t>
            </a:r>
          </a:p>
          <a:p>
            <a:r>
              <a:rPr lang="en-US" dirty="0" smtClean="0"/>
              <a:t>Failure  rate 0.5/HWY.</a:t>
            </a:r>
            <a:endParaRPr lang="en-GB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14800" y="3657600"/>
          <a:ext cx="4724400" cy="3030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14485714" imgH="6980952" progId="MSPhotoEd.3">
                  <p:embed/>
                </p:oleObj>
              </mc:Choice>
              <mc:Fallback>
                <p:oleObj name="Photo Editor Photo" r:id="rId3" imgW="14485714" imgH="6980952" progId="MSPhotoEd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lum contrast="6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724400" cy="30303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Postcoital contraception</a:t>
            </a:r>
            <a:endParaRPr lang="en-GB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morning after pills:</a:t>
            </a:r>
          </a:p>
          <a:p>
            <a:pPr>
              <a:buNone/>
            </a:pPr>
            <a:r>
              <a:rPr lang="en-US" dirty="0" smtClean="0"/>
              <a:t>2 tablets (50 </a:t>
            </a:r>
            <a:r>
              <a:rPr lang="en-US" dirty="0" err="1" smtClean="0"/>
              <a:t>microgms</a:t>
            </a:r>
            <a:r>
              <a:rPr lang="en-US" dirty="0" smtClean="0"/>
              <a:t> </a:t>
            </a:r>
            <a:r>
              <a:rPr lang="en-US" dirty="0" err="1" smtClean="0"/>
              <a:t>ethinyl</a:t>
            </a:r>
            <a:r>
              <a:rPr lang="en-US" dirty="0" smtClean="0"/>
              <a:t> </a:t>
            </a:r>
            <a:r>
              <a:rPr lang="en-US" dirty="0" err="1" smtClean="0"/>
              <a:t>estradiol</a:t>
            </a:r>
            <a:r>
              <a:rPr lang="en-US" dirty="0" smtClean="0"/>
              <a:t> &amp; 250 </a:t>
            </a:r>
            <a:r>
              <a:rPr lang="en-US" dirty="0" err="1" smtClean="0"/>
              <a:t>microgm</a:t>
            </a:r>
            <a:r>
              <a:rPr lang="en-US" dirty="0" smtClean="0"/>
              <a:t> Levonorgestrel) should be taken within 72 Hr of exposure &amp; repeated after 12 Hr.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Copper IUCD </a:t>
            </a:r>
            <a:r>
              <a:rPr lang="en-US" dirty="0" smtClean="0"/>
              <a:t>used within 48 Hr.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Mifepristone</a:t>
            </a:r>
            <a:r>
              <a:rPr lang="en-US" dirty="0" smtClean="0"/>
              <a:t> single dose 600 mg.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/>
              <a:t>Sterilization</a:t>
            </a:r>
            <a:endParaRPr lang="en-GB" sz="44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Is a procedure which destroys the procreative function &amp; the effect is permanent.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Indications:</a:t>
            </a:r>
          </a:p>
          <a:p>
            <a:r>
              <a:rPr lang="en-US" dirty="0" smtClean="0"/>
              <a:t>Permanent ill health of the partner.</a:t>
            </a:r>
          </a:p>
          <a:p>
            <a:r>
              <a:rPr lang="en-US" dirty="0" smtClean="0"/>
              <a:t>Diseases &amp; genetic faults transmissible to the fetus.</a:t>
            </a:r>
          </a:p>
          <a:p>
            <a:r>
              <a:rPr lang="en-US" dirty="0" smtClean="0"/>
              <a:t>Previous obstetric complications </a:t>
            </a:r>
            <a:r>
              <a:rPr lang="en-US" dirty="0" err="1" smtClean="0"/>
              <a:t>eg</a:t>
            </a:r>
            <a:r>
              <a:rPr lang="en-US" dirty="0" smtClean="0"/>
              <a:t>. Repeated CS.</a:t>
            </a:r>
          </a:p>
          <a:p>
            <a:r>
              <a:rPr lang="en-US" dirty="0" smtClean="0"/>
              <a:t>Family limitation.</a:t>
            </a:r>
          </a:p>
          <a:p>
            <a:r>
              <a:rPr lang="en-US" dirty="0" smtClean="0"/>
              <a:t>On request.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Female sterilization</a:t>
            </a:r>
            <a:endParaRPr lang="en-GB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Classification:    (3)</a:t>
            </a:r>
            <a:endParaRPr lang="en-GB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3- Permanent methods ( sterilization):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Female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----- Tubal ligation.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Male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dirty="0" smtClean="0"/>
              <a:t> ----- Vasectomy.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askerville Old Face" pitchFamily="18" charset="0"/>
              </a:rPr>
              <a:t>Indications:</a:t>
            </a:r>
            <a:endParaRPr lang="en-GB" u="sng" dirty="0">
              <a:latin typeface="Baskerville Old Face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Communal: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1-</a:t>
            </a:r>
            <a:r>
              <a:rPr lang="en-US" dirty="0" smtClean="0"/>
              <a:t> limitation of stocks.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2-</a:t>
            </a:r>
            <a:r>
              <a:rPr lang="en-US" dirty="0" smtClean="0"/>
              <a:t> Improvement of stocks.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Individual 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Temporal </a:t>
            </a:r>
            <a:r>
              <a:rPr lang="en-US" dirty="0" err="1" smtClean="0"/>
              <a:t>dz</a:t>
            </a:r>
            <a:r>
              <a:rPr lang="en-US" dirty="0" smtClean="0"/>
              <a:t> in either partner.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Chronic </a:t>
            </a:r>
            <a:r>
              <a:rPr lang="en-US" dirty="0" err="1" smtClean="0"/>
              <a:t>dz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. Nephritis.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Previous </a:t>
            </a:r>
            <a:r>
              <a:rPr lang="en-US" dirty="0" err="1" smtClean="0"/>
              <a:t>obstet</a:t>
            </a:r>
            <a:r>
              <a:rPr lang="en-US" dirty="0" smtClean="0"/>
              <a:t> complications </a:t>
            </a:r>
            <a:r>
              <a:rPr lang="en-US" dirty="0" err="1" smtClean="0"/>
              <a:t>eg</a:t>
            </a:r>
            <a:r>
              <a:rPr lang="en-US" dirty="0" smtClean="0"/>
              <a:t>. PE &amp; repeated CS.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Dz</a:t>
            </a:r>
            <a:r>
              <a:rPr lang="en-US" dirty="0" smtClean="0"/>
              <a:t> transmissible to the fetus </a:t>
            </a:r>
            <a:r>
              <a:rPr lang="en-US" dirty="0" err="1" smtClean="0"/>
              <a:t>eg</a:t>
            </a:r>
            <a:r>
              <a:rPr lang="en-US" dirty="0" smtClean="0"/>
              <a:t>. Syphilis.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Birth spacing.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Early &amp; late years of marriage.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On request.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Baskerville Old Face" pitchFamily="18" charset="0"/>
              </a:rPr>
              <a:t>Safe period:     (1)</a:t>
            </a:r>
            <a:endParaRPr lang="en-GB" u="sng" dirty="0">
              <a:latin typeface="Baskerville Old Face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Based on identification of the time when the ova can be fertilized.</a:t>
            </a:r>
          </a:p>
          <a:p>
            <a:r>
              <a:rPr lang="en-US" dirty="0" smtClean="0"/>
              <a:t>Pearl index 20- 30.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1-Calendar methods: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Regular cycle </a:t>
            </a:r>
            <a:r>
              <a:rPr lang="en-US" dirty="0" err="1" smtClean="0"/>
              <a:t>eg</a:t>
            </a:r>
            <a:r>
              <a:rPr lang="en-US" dirty="0" smtClean="0"/>
              <a:t>. 28days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28 – 14 = 14 (date of ovulation is 12-16), add 1 to 16 &amp; subtract 3 from 12, </a:t>
            </a:r>
            <a:r>
              <a:rPr lang="en-US" b="1" i="1" dirty="0" smtClean="0">
                <a:solidFill>
                  <a:srgbClr val="FFFF00"/>
                </a:solidFill>
              </a:rPr>
              <a:t>The dangerous period is from day 9- day 17.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Irregular cycle </a:t>
            </a:r>
            <a:r>
              <a:rPr lang="en-US" dirty="0" smtClean="0">
                <a:sym typeface="Wingdings" pitchFamily="2" charset="2"/>
              </a:rPr>
              <a:t> find the shortest &amp; the longest cycle in the past year of the female.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FF00"/>
                </a:solidFill>
                <a:sym typeface="Wingdings" pitchFamily="2" charset="2"/>
              </a:rPr>
              <a:t>The dangerous period is the shortest cycle – 18 days &amp; the longest cycle – 11 days.</a:t>
            </a:r>
            <a:endParaRPr lang="en-GB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Baskerville Old Face" pitchFamily="18" charset="0"/>
              </a:rPr>
              <a:t>Safe period:     (2)</a:t>
            </a:r>
            <a:endParaRPr lang="en-GB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2- Symptothermal method.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3- ovulation method.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Baskerville Old Face" pitchFamily="18" charset="0"/>
              </a:rPr>
              <a:t>Coitus interruptus:</a:t>
            </a:r>
            <a:endParaRPr lang="en-GB" u="sng" dirty="0">
              <a:latin typeface="Baskerville Old Face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Withdrawal of the penis at the moment before ejaculation.</a:t>
            </a:r>
          </a:p>
          <a:p>
            <a:r>
              <a:rPr lang="en-US" dirty="0" smtClean="0"/>
              <a:t>Pearl index 20-30.</a:t>
            </a:r>
          </a:p>
          <a:p>
            <a:r>
              <a:rPr lang="en-US" dirty="0" smtClean="0"/>
              <a:t>Side effects: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Anxiety.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Insomnia.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Suicide.</a:t>
            </a:r>
          </a:p>
          <a:p>
            <a:pPr marL="624078" indent="-51435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328</TotalTime>
  <Words>1734</Words>
  <Application>Microsoft Office PowerPoint</Application>
  <PresentationFormat>On-screen Show (4:3)</PresentationFormat>
  <Paragraphs>293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حضري</vt:lpstr>
      <vt:lpstr>Photo Editor Photo</vt:lpstr>
      <vt:lpstr>FAMILY PLANNING </vt:lpstr>
      <vt:lpstr>Definitions:</vt:lpstr>
      <vt:lpstr>Classification:    (1) </vt:lpstr>
      <vt:lpstr>Classification:    (2)</vt:lpstr>
      <vt:lpstr>Classification:    (3)</vt:lpstr>
      <vt:lpstr>Indications:</vt:lpstr>
      <vt:lpstr>Safe period:     (1)</vt:lpstr>
      <vt:lpstr>Safe period:     (2)</vt:lpstr>
      <vt:lpstr>Coitus interruptus:</vt:lpstr>
      <vt:lpstr>Lactational Amenorrhea Method (LAM)</vt:lpstr>
      <vt:lpstr>Physiology of Lactational Amenorrhea  (Mechanism of Action) </vt:lpstr>
      <vt:lpstr>LAM: Advantages</vt:lpstr>
      <vt:lpstr>LAM: Disadvantages</vt:lpstr>
      <vt:lpstr>Barrier methods:</vt:lpstr>
      <vt:lpstr>Barrier methods ( male condom):</vt:lpstr>
      <vt:lpstr>Barrier methods (Female condom):</vt:lpstr>
      <vt:lpstr>Barrier methods ( Diaphragm) :</vt:lpstr>
      <vt:lpstr>Barrier methods (Cervical Caps):</vt:lpstr>
      <vt:lpstr>Barrier methods (Spermicides):</vt:lpstr>
      <vt:lpstr>Intra-uterine Contraceptive Device (1) (I.U.C.D.) </vt:lpstr>
      <vt:lpstr>Intra-uterine Contraceptive Device (2) Advantages: </vt:lpstr>
      <vt:lpstr>Intra-uterine Contraceptive Device (3) Mechanism of action </vt:lpstr>
      <vt:lpstr>Intra-uterine Contraceptive Device (4)  Efficacy &amp; duration of use:</vt:lpstr>
      <vt:lpstr>Intra-uterine Contraceptive Device (5)  Indications</vt:lpstr>
      <vt:lpstr>Intra-uterine Contraceptive Device (6)  Contraindications</vt:lpstr>
      <vt:lpstr>Intra-uterine Contraceptive Device (7)  Timing of insertion &amp; follow up</vt:lpstr>
      <vt:lpstr>Intra-uterine Contraceptive Device (8)  Complications</vt:lpstr>
      <vt:lpstr>Hormonal contraceptions  </vt:lpstr>
      <vt:lpstr>Combined oral contraceptives (1)</vt:lpstr>
      <vt:lpstr>Combined oral contraceptives (2) mode of action</vt:lpstr>
      <vt:lpstr>Combined oral contraceptives(3) Advantages:</vt:lpstr>
      <vt:lpstr>Combined oral contraceptives(4) Side Effects</vt:lpstr>
      <vt:lpstr>Combined oral contraceptives(5) Side Effects</vt:lpstr>
      <vt:lpstr>Combined oral contraceptives(6) Drug interaction</vt:lpstr>
      <vt:lpstr>Combined oral contraceptives(7) contraindications</vt:lpstr>
      <vt:lpstr>Progesterone only pills (mini pills) (1)</vt:lpstr>
      <vt:lpstr>Progesterone only pills (mini pills) (2) mechanism of action </vt:lpstr>
      <vt:lpstr>Progesterone only pills (mini pills) (3) usage</vt:lpstr>
      <vt:lpstr>Hormonal contraceptions  </vt:lpstr>
      <vt:lpstr>Injectable long acting steroids Medroxy progesterone acetate (Depo Provara)</vt:lpstr>
      <vt:lpstr>Injectable long acting steroids Northisterone Enanthate</vt:lpstr>
      <vt:lpstr>Contraceptive Implant Norplant</vt:lpstr>
      <vt:lpstr>Postcoital contraception</vt:lpstr>
      <vt:lpstr>Sterilization</vt:lpstr>
      <vt:lpstr>Female sterilization</vt:lpstr>
    </vt:vector>
  </TitlesOfParts>
  <Company>ZzTeaM2009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PLANNING</dc:title>
  <dc:creator>DR.Ahmed Saker</dc:creator>
  <cp:lastModifiedBy>DR.Ahmed Saker 2o1O</cp:lastModifiedBy>
  <cp:revision>39</cp:revision>
  <dcterms:created xsi:type="dcterms:W3CDTF">2009-11-04T18:25:37Z</dcterms:created>
  <dcterms:modified xsi:type="dcterms:W3CDTF">2018-02-16T15:38:33Z</dcterms:modified>
</cp:coreProperties>
</file>